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2" r:id="rId3"/>
    <p:sldId id="281" r:id="rId4"/>
    <p:sldId id="275" r:id="rId5"/>
    <p:sldId id="276" r:id="rId6"/>
    <p:sldId id="257" r:id="rId7"/>
    <p:sldId id="277" r:id="rId8"/>
    <p:sldId id="278" r:id="rId9"/>
    <p:sldId id="280" r:id="rId10"/>
    <p:sldId id="27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PMingLiU"/>
                <a:cs typeface="Times New Roman"/>
              </a:rPr>
              <a:t>Problems with the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PMingLiU"/>
                <a:cs typeface="Times New Roman"/>
              </a:rPr>
              <a:t>40X </a:t>
            </a:r>
            <a:r>
              <a:rPr lang="en-US" dirty="0">
                <a:ea typeface="PMingLiU"/>
                <a:cs typeface="Times New Roman"/>
              </a:rPr>
              <a:t>and 100 X center alignment, 10X, 20X center is not aligned with 40X. </a:t>
            </a:r>
            <a:r>
              <a:rPr lang="en-US" dirty="0" smtClean="0">
                <a:ea typeface="PMingLiU"/>
                <a:cs typeface="Times New Roman"/>
                <a:sym typeface="Wingdings" pitchFamily="2" charset="2"/>
              </a:rPr>
              <a:t> </a:t>
            </a:r>
            <a:r>
              <a:rPr lang="en-US" dirty="0" smtClean="0">
                <a:ea typeface="PMingLiU"/>
                <a:cs typeface="Times New Roman"/>
              </a:rPr>
              <a:t>Have </a:t>
            </a:r>
            <a:r>
              <a:rPr lang="en-US" dirty="0">
                <a:ea typeface="PMingLiU"/>
                <a:cs typeface="Times New Roman"/>
              </a:rPr>
              <a:t>to do Kohler alignment every </a:t>
            </a:r>
            <a:r>
              <a:rPr lang="en-US" dirty="0" smtClean="0">
                <a:ea typeface="PMingLiU"/>
                <a:cs typeface="Times New Roman"/>
              </a:rPr>
              <a:t>time the top is moved.</a:t>
            </a:r>
            <a:endParaRPr lang="en-US" dirty="0">
              <a:ea typeface="PMingLiU"/>
              <a:cs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PMingLiU"/>
                <a:cs typeface="Times New Roman"/>
              </a:rPr>
              <a:t>Display 20 X </a:t>
            </a:r>
            <a:r>
              <a:rPr lang="en-US" dirty="0">
                <a:ea typeface="PMingLiU"/>
                <a:cs typeface="Times New Roman"/>
                <a:sym typeface="Wingdings"/>
              </a:rPr>
              <a:t></a:t>
            </a:r>
            <a:r>
              <a:rPr lang="en-US" dirty="0">
                <a:ea typeface="PMingLiU"/>
                <a:cs typeface="Times New Roman"/>
              </a:rPr>
              <a:t> actually 10 </a:t>
            </a:r>
            <a:r>
              <a:rPr lang="en-US" dirty="0" smtClean="0">
                <a:ea typeface="PMingLiU"/>
                <a:cs typeface="Times New Roman"/>
              </a:rPr>
              <a:t>X, Display </a:t>
            </a:r>
            <a:r>
              <a:rPr lang="en-US" dirty="0">
                <a:ea typeface="PMingLiU"/>
                <a:cs typeface="Times New Roman"/>
              </a:rPr>
              <a:t>empty </a:t>
            </a:r>
            <a:r>
              <a:rPr lang="en-US" dirty="0">
                <a:ea typeface="PMingLiU"/>
                <a:cs typeface="Times New Roman"/>
                <a:sym typeface="Wingdings"/>
              </a:rPr>
              <a:t></a:t>
            </a:r>
            <a:r>
              <a:rPr lang="en-US" dirty="0">
                <a:ea typeface="PMingLiU"/>
                <a:cs typeface="Times New Roman"/>
              </a:rPr>
              <a:t> actually 20 X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PMingLiU"/>
                <a:cs typeface="Times New Roman"/>
              </a:rPr>
              <a:t>20X, 40X phase is dirty. Can’t focus. 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PMingLiU"/>
                <a:cs typeface="Times New Roman"/>
              </a:rPr>
              <a:t>The stage and the camera is tilted 100 degrees. </a:t>
            </a:r>
            <a:r>
              <a:rPr lang="en-US" dirty="0" smtClean="0">
                <a:ea typeface="PMingLiU"/>
                <a:cs typeface="Times New Roman"/>
                <a:sym typeface="Wingdings" pitchFamily="2" charset="2"/>
              </a:rPr>
              <a:t> fixed</a:t>
            </a:r>
            <a:endParaRPr lang="en-US" dirty="0">
              <a:ea typeface="PMingLiU"/>
              <a:cs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PMingLiU"/>
                <a:cs typeface="Times New Roman"/>
              </a:rPr>
              <a:t>DIC shutter open time, (after focus with GFP, the exposure time for DIC has to be longer</a:t>
            </a:r>
            <a:r>
              <a:rPr lang="en-US" dirty="0" smtClean="0">
                <a:ea typeface="PMingLiU"/>
                <a:cs typeface="Times New Roman"/>
              </a:rPr>
              <a:t>) </a:t>
            </a:r>
            <a:r>
              <a:rPr lang="en-US" dirty="0" smtClean="0">
                <a:ea typeface="PMingLiU"/>
                <a:cs typeface="Times New Roman"/>
                <a:sym typeface="Wingdings" pitchFamily="2" charset="2"/>
              </a:rPr>
              <a:t> should be fixed now, the setting for DIC was off</a:t>
            </a:r>
            <a:endParaRPr lang="en-US" dirty="0">
              <a:ea typeface="PMingLiU"/>
              <a:cs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PMingLiU"/>
                <a:cs typeface="Times New Roman"/>
              </a:rPr>
              <a:t>Cannot use DIC for 10X and </a:t>
            </a:r>
            <a:r>
              <a:rPr lang="en-US" dirty="0" smtClean="0">
                <a:ea typeface="PMingLiU"/>
                <a:cs typeface="Times New Roman"/>
              </a:rPr>
              <a:t>20X </a:t>
            </a:r>
            <a:r>
              <a:rPr lang="en-US" dirty="0" smtClean="0">
                <a:ea typeface="PMingLiU"/>
                <a:cs typeface="Times New Roman"/>
                <a:sym typeface="Wingdings" pitchFamily="2" charset="2"/>
              </a:rPr>
              <a:t> no way to fix</a:t>
            </a:r>
            <a:endParaRPr lang="en-US" dirty="0">
              <a:ea typeface="PMingLiU"/>
              <a:cs typeface="Times New Roman"/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PMingLiU"/>
                <a:cs typeface="Times New Roman"/>
              </a:rPr>
              <a:t>GFP </a:t>
            </a:r>
            <a:r>
              <a:rPr lang="en-US" dirty="0">
                <a:ea typeface="PMingLiU"/>
                <a:cs typeface="Times New Roman"/>
              </a:rPr>
              <a:t>bleed through</a:t>
            </a:r>
            <a:r>
              <a:rPr lang="en-US" dirty="0" smtClean="0">
                <a:ea typeface="PMingLiU"/>
                <a:cs typeface="Times New Roman"/>
              </a:rPr>
              <a:t>? </a:t>
            </a:r>
            <a:r>
              <a:rPr lang="en-US" dirty="0">
                <a:ea typeface="PMingLiU"/>
                <a:cs typeface="Times New Roman"/>
                <a:sym typeface="Wingdings" pitchFamily="2" charset="2"/>
              </a:rPr>
              <a:t> should be fixed now, the </a:t>
            </a:r>
            <a:r>
              <a:rPr lang="en-US" dirty="0" smtClean="0">
                <a:ea typeface="PMingLiU"/>
                <a:cs typeface="Times New Roman"/>
                <a:sym typeface="Wingdings" pitchFamily="2" charset="2"/>
              </a:rPr>
              <a:t>settings were off</a:t>
            </a:r>
            <a:endParaRPr lang="en-US" dirty="0">
              <a:ea typeface="PMingLiU"/>
              <a:cs typeface="Times New Roman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PMingLiU"/>
                <a:cs typeface="Times New Roman"/>
              </a:rPr>
              <a:t>Why </a:t>
            </a:r>
            <a:r>
              <a:rPr lang="en-US" dirty="0" smtClean="0">
                <a:ea typeface="PMingLiU"/>
                <a:cs typeface="Times New Roman"/>
              </a:rPr>
              <a:t>do we </a:t>
            </a:r>
            <a:r>
              <a:rPr lang="en-US" dirty="0">
                <a:ea typeface="PMingLiU"/>
                <a:cs typeface="Times New Roman"/>
              </a:rPr>
              <a:t>have to open old protocol change the setting for illumination</a:t>
            </a:r>
            <a:r>
              <a:rPr lang="en-US" dirty="0" smtClean="0">
                <a:ea typeface="PMingLiU"/>
                <a:cs typeface="Times New Roman"/>
              </a:rPr>
              <a:t>? </a:t>
            </a:r>
            <a:r>
              <a:rPr lang="en-US" dirty="0" smtClean="0">
                <a:ea typeface="PMingLiU"/>
                <a:cs typeface="Times New Roman"/>
                <a:sym typeface="Wingdings" pitchFamily="2" charset="2"/>
              </a:rPr>
              <a:t> users should not change the settings</a:t>
            </a:r>
            <a:endParaRPr lang="en-US" dirty="0">
              <a:ea typeface="PMingLiU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100X_slides rotated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1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10X zero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20X zero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40X zero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100X zero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588264"/>
              </p:ext>
            </p:extLst>
          </p:nvPr>
        </p:nvGraphicFramePr>
        <p:xfrm>
          <a:off x="36723" y="1295400"/>
          <a:ext cx="8839200" cy="3489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586"/>
                <a:gridCol w="720586"/>
                <a:gridCol w="180148"/>
                <a:gridCol w="870710"/>
                <a:gridCol w="210172"/>
                <a:gridCol w="720586"/>
                <a:gridCol w="900734"/>
                <a:gridCol w="180148"/>
                <a:gridCol w="720586"/>
                <a:gridCol w="930758"/>
                <a:gridCol w="165134"/>
                <a:gridCol w="576470"/>
                <a:gridCol w="576470"/>
                <a:gridCol w="79912"/>
                <a:gridCol w="164196"/>
                <a:gridCol w="1122004"/>
              </a:tblGrid>
              <a:tr h="64495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Settings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GFP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mCherry1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mCherry2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mCherry-dim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 smtClean="0">
                          <a:effectLst/>
                        </a:rPr>
                        <a:t>PhyB</a:t>
                      </a:r>
                      <a:r>
                        <a:rPr lang="en-US" sz="1200" b="1" u="none" strike="noStrike" dirty="0" smtClean="0">
                          <a:effectLst/>
                        </a:rPr>
                        <a:t>_</a:t>
                      </a:r>
                    </a:p>
                    <a:p>
                      <a:pPr algn="l" fontAlgn="b"/>
                      <a:r>
                        <a:rPr lang="en-US" sz="1200" b="1" u="none" strike="noStrike" dirty="0" err="1" smtClean="0">
                          <a:effectLst/>
                        </a:rPr>
                        <a:t>red_activation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Wavelength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 Filter Block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5. GFP-L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YFPHQ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TxRed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YFPHQ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6. TxRed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329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 Optical Path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2. Left </a:t>
                      </a:r>
                      <a:r>
                        <a:rPr lang="en-US" sz="1200" u="none" strike="noStrike" dirty="0">
                          <a:effectLst/>
                        </a:rPr>
                        <a:t>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2. Left </a:t>
                      </a:r>
                      <a:r>
                        <a:rPr lang="en-US" sz="1200" u="none" strike="noStrike" dirty="0">
                          <a:effectLst/>
                        </a:rPr>
                        <a:t>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2. Left 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2. Left 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2. Left 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 Lamp Voltage #2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Prior Servo Mode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329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Lambda Wheel 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10. Open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2. 546/11 </a:t>
                      </a:r>
                      <a:r>
                        <a:rPr lang="en-US" sz="1200" u="none" strike="noStrike" dirty="0">
                          <a:effectLst/>
                        </a:rPr>
                        <a:t>Orange1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8. 580/10 Cherry2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7. 515/10 Orange2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10. Open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329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Lambda Wheel 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10. Open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5. 630/20 </a:t>
                      </a:r>
                      <a:r>
                        <a:rPr lang="en-US" sz="1200" u="none" strike="noStrike" dirty="0">
                          <a:effectLst/>
                        </a:rPr>
                        <a:t>Cherry1_dim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5. 630/20 </a:t>
                      </a:r>
                      <a:r>
                        <a:rPr lang="en-US" sz="1200" u="none" strike="noStrike" dirty="0">
                          <a:effectLst/>
                        </a:rPr>
                        <a:t>Cherry1_dim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6. 650/100 Cherry2_Bright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7. 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 Lamp Voltage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Closed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Lambda Shutter 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Lambda shutter 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Closed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0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373876"/>
              </p:ext>
            </p:extLst>
          </p:nvPr>
        </p:nvGraphicFramePr>
        <p:xfrm>
          <a:off x="36723" y="1295400"/>
          <a:ext cx="8839200" cy="3489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586"/>
                <a:gridCol w="720586"/>
                <a:gridCol w="180148"/>
                <a:gridCol w="870710"/>
                <a:gridCol w="210172"/>
                <a:gridCol w="720586"/>
                <a:gridCol w="900734"/>
                <a:gridCol w="180148"/>
                <a:gridCol w="720586"/>
                <a:gridCol w="930758"/>
                <a:gridCol w="165134"/>
                <a:gridCol w="576470"/>
                <a:gridCol w="576470"/>
                <a:gridCol w="79912"/>
                <a:gridCol w="164196"/>
                <a:gridCol w="1122004"/>
              </a:tblGrid>
              <a:tr h="64495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Settings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GFP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mCherry1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mCherry2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mCherry-dim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 smtClean="0">
                          <a:effectLst/>
                        </a:rPr>
                        <a:t>PhyB</a:t>
                      </a:r>
                      <a:r>
                        <a:rPr lang="en-US" sz="1200" b="1" u="none" strike="noStrike" dirty="0" smtClean="0">
                          <a:effectLst/>
                        </a:rPr>
                        <a:t>_</a:t>
                      </a:r>
                    </a:p>
                    <a:p>
                      <a:pPr algn="l" fontAlgn="b"/>
                      <a:r>
                        <a:rPr lang="en-US" sz="1200" b="1" u="none" strike="noStrike" dirty="0" err="1" smtClean="0">
                          <a:effectLst/>
                        </a:rPr>
                        <a:t>red_activation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Wavelength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 Filter Block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5. GFP-L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5. GFP-L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6.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TxRed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6. </a:t>
                      </a:r>
                      <a:r>
                        <a:rPr lang="en-US" sz="12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Txred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6. TxRed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329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 Optical Path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2. Left </a:t>
                      </a:r>
                      <a:r>
                        <a:rPr lang="en-US" sz="1200" u="none" strike="noStrike" dirty="0">
                          <a:effectLst/>
                        </a:rPr>
                        <a:t>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2. Left </a:t>
                      </a:r>
                      <a:r>
                        <a:rPr lang="en-US" sz="1200" u="none" strike="noStrike" dirty="0">
                          <a:effectLst/>
                        </a:rPr>
                        <a:t>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2. Left 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2. Left 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2. Left 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 Lamp Voltage #2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Prior Servo Mode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329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Lambda Wheel 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10. Open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2. 546/11 </a:t>
                      </a:r>
                      <a:r>
                        <a:rPr lang="en-US" sz="1200" u="none" strike="noStrike" dirty="0">
                          <a:effectLst/>
                        </a:rPr>
                        <a:t>Orange1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8. 580/10 Cherry2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7. 515/10 Orange2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10. Open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329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Lambda Wheel 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10. Open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5. 630/20 </a:t>
                      </a:r>
                      <a:r>
                        <a:rPr lang="en-US" sz="1200" u="none" strike="noStrike" dirty="0">
                          <a:effectLst/>
                        </a:rPr>
                        <a:t>Cherry1_dim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5. 630/20 </a:t>
                      </a:r>
                      <a:r>
                        <a:rPr lang="en-US" sz="1200" u="none" strike="noStrike" dirty="0">
                          <a:effectLst/>
                        </a:rPr>
                        <a:t>Cherry1_dim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6. 650/100 Cherry2_Bright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7. 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 Lamp Voltage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Closed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Closed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Lambda Shutter 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20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Lambda shutter 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Active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Active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Closed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Closed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6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</a:t>
            </a:r>
            <a:r>
              <a:rPr lang="en-US" dirty="0" err="1" smtClean="0"/>
              <a:t>measurments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Ruler: 10,000 </a:t>
            </a:r>
            <a:r>
              <a:rPr lang="en-US" dirty="0"/>
              <a:t>um (1cm or 10mm) total, 10um (0.01mm)  increment</a:t>
            </a:r>
          </a:p>
          <a:p>
            <a:r>
              <a:rPr lang="en-US" dirty="0"/>
              <a:t>10X </a:t>
            </a:r>
            <a:r>
              <a:rPr lang="en-US" dirty="0" smtClean="0"/>
              <a:t>objective </a:t>
            </a:r>
            <a:r>
              <a:rPr lang="en-US" dirty="0"/>
              <a:t>diameter =2200 um = 2.2 mm</a:t>
            </a:r>
          </a:p>
          <a:p>
            <a:r>
              <a:rPr lang="en-US" dirty="0"/>
              <a:t>20X </a:t>
            </a:r>
            <a:r>
              <a:rPr lang="en-US" dirty="0"/>
              <a:t>objective </a:t>
            </a:r>
            <a:r>
              <a:rPr lang="en-US" dirty="0"/>
              <a:t>diameter = 1100 um</a:t>
            </a:r>
          </a:p>
          <a:p>
            <a:r>
              <a:rPr lang="en-US" dirty="0"/>
              <a:t>40X </a:t>
            </a:r>
            <a:r>
              <a:rPr lang="en-US" dirty="0"/>
              <a:t>objective </a:t>
            </a:r>
            <a:r>
              <a:rPr lang="en-US" dirty="0"/>
              <a:t>diameter = 530 um</a:t>
            </a:r>
          </a:p>
          <a:p>
            <a:r>
              <a:rPr lang="en-US" dirty="0"/>
              <a:t>100X </a:t>
            </a:r>
            <a:r>
              <a:rPr lang="en-US" dirty="0"/>
              <a:t>objective </a:t>
            </a:r>
            <a:r>
              <a:rPr lang="en-US" dirty="0"/>
              <a:t>diameter = 220 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395"/>
            <a:ext cx="8229600" cy="4525963"/>
          </a:xfrm>
        </p:spPr>
        <p:txBody>
          <a:bodyPr/>
          <a:lstStyle/>
          <a:p>
            <a:r>
              <a:rPr lang="en-US" dirty="0"/>
              <a:t>20X and 40 </a:t>
            </a:r>
            <a:r>
              <a:rPr lang="en-US" dirty="0" smtClean="0"/>
              <a:t>X, 100X </a:t>
            </a:r>
            <a:r>
              <a:rPr lang="en-US" dirty="0"/>
              <a:t>center is not the </a:t>
            </a:r>
            <a:r>
              <a:rPr lang="en-US" dirty="0" smtClean="0"/>
              <a:t>same location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0" y="4191000"/>
            <a:ext cx="11430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414879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3352800"/>
            <a:ext cx="2286000" cy="228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199" y="2167597"/>
            <a:ext cx="4572000" cy="457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37038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72707" y="51493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72707" y="38702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5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2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43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553</Words>
  <Application>Microsoft Office PowerPoint</Application>
  <PresentationFormat>On-screen Show (4:3)</PresentationFormat>
  <Paragraphs>213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Problems with the microscope</vt:lpstr>
      <vt:lpstr>PowerPoint Presentation</vt:lpstr>
      <vt:lpstr>PowerPoint Presentation</vt:lpstr>
      <vt:lpstr>Field measurments</vt:lpstr>
      <vt:lpstr>PowerPoint Presentation</vt:lpstr>
      <vt:lpstr>10X</vt:lpstr>
      <vt:lpstr>20X</vt:lpstr>
      <vt:lpstr>40X</vt:lpstr>
      <vt:lpstr>100X</vt:lpstr>
      <vt:lpstr>100X_slides rotated</vt:lpstr>
      <vt:lpstr>10X zero centered</vt:lpstr>
      <vt:lpstr>20X zero centered</vt:lpstr>
      <vt:lpstr>40X zero centered</vt:lpstr>
      <vt:lpstr>100X zero centered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yochee</dc:creator>
  <cp:lastModifiedBy>yochee</cp:lastModifiedBy>
  <cp:revision>21</cp:revision>
  <cp:lastPrinted>2013-10-09T17:26:37Z</cp:lastPrinted>
  <dcterms:created xsi:type="dcterms:W3CDTF">2006-08-16T00:00:00Z</dcterms:created>
  <dcterms:modified xsi:type="dcterms:W3CDTF">2013-10-09T19:04:44Z</dcterms:modified>
</cp:coreProperties>
</file>